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60" r:id="rId4"/>
    <p:sldId id="259" r:id="rId5"/>
    <p:sldId id="272" r:id="rId6"/>
    <p:sldId id="273" r:id="rId7"/>
    <p:sldId id="274" r:id="rId8"/>
    <p:sldId id="270" r:id="rId9"/>
    <p:sldId id="257" r:id="rId10"/>
    <p:sldId id="392" r:id="rId11"/>
    <p:sldId id="271" r:id="rId12"/>
    <p:sldId id="275" r:id="rId13"/>
    <p:sldId id="261" r:id="rId14"/>
    <p:sldId id="276" r:id="rId15"/>
    <p:sldId id="277" r:id="rId16"/>
    <p:sldId id="278" r:id="rId17"/>
    <p:sldId id="262" r:id="rId18"/>
    <p:sldId id="279" r:id="rId19"/>
    <p:sldId id="281" r:id="rId20"/>
    <p:sldId id="287" r:id="rId21"/>
    <p:sldId id="284" r:id="rId22"/>
    <p:sldId id="288" r:id="rId23"/>
    <p:sldId id="285" r:id="rId24"/>
    <p:sldId id="289" r:id="rId25"/>
    <p:sldId id="286" r:id="rId26"/>
    <p:sldId id="263" r:id="rId27"/>
    <p:sldId id="388" r:id="rId28"/>
    <p:sldId id="264" r:id="rId29"/>
    <p:sldId id="291" r:id="rId30"/>
    <p:sldId id="265" r:id="rId31"/>
    <p:sldId id="292" r:id="rId32"/>
    <p:sldId id="293" r:id="rId33"/>
    <p:sldId id="295" r:id="rId34"/>
    <p:sldId id="296" r:id="rId35"/>
    <p:sldId id="297" r:id="rId36"/>
    <p:sldId id="298" r:id="rId37"/>
    <p:sldId id="389" r:id="rId38"/>
    <p:sldId id="299" r:id="rId39"/>
    <p:sldId id="300" r:id="rId40"/>
    <p:sldId id="303" r:id="rId41"/>
    <p:sldId id="301" r:id="rId42"/>
    <p:sldId id="302" r:id="rId43"/>
    <p:sldId id="304" r:id="rId44"/>
    <p:sldId id="385" r:id="rId45"/>
    <p:sldId id="305" r:id="rId46"/>
    <p:sldId id="306" r:id="rId47"/>
    <p:sldId id="307" r:id="rId48"/>
    <p:sldId id="390" r:id="rId49"/>
    <p:sldId id="308" r:id="rId50"/>
    <p:sldId id="372" r:id="rId51"/>
    <p:sldId id="373" r:id="rId52"/>
    <p:sldId id="384" r:id="rId53"/>
    <p:sldId id="386" r:id="rId54"/>
    <p:sldId id="387" r:id="rId55"/>
    <p:sldId id="374" r:id="rId56"/>
    <p:sldId id="383" r:id="rId57"/>
    <p:sldId id="375" r:id="rId58"/>
    <p:sldId id="39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B3657-BA5E-DC4A-81AD-EFD3448ED6B4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87322-82F7-FB4D-9C22-D24C93595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91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9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determine what controls food chain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3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determine what controls food chain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3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3AFA665C-B6FC-8F4D-9EEC-FA0E28CCE4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97B0B10-CD8C-2A48-82E3-031AA2B37C13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CB031F6-CF5D-0742-AA3D-8764E512A9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F5F793E-150D-EE47-987E-1B548095D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8686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1D859B20-A18D-0642-92DA-D659C24EB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97997BA-24B0-6543-B4E8-8F575DF27AA8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5CF4B98A-CA1C-9546-B818-9ACB3ECD5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7E8EAA1-5259-594A-AECD-7255F77DAE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321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8743-04FB-EF49-83B4-E11868496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54FA2-3F4D-9240-9251-CECAD76F6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8C31B-DC22-7B41-B75F-9A5DF6AC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A2202-8907-224F-B192-D2579643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BC6F6-70AC-8B44-865B-87C5BFEF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4945-3439-2E41-BDEC-2520A024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112A9-7030-3547-8F70-D52685EDE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7B283-AADA-724F-9B92-0F875281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4911F-1F7B-9445-A826-E3D877AD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C550-D1AC-4241-9399-A0EBDB92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8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DE5FFB-BFEF-0D44-82D8-FA5D117D1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0A443-22F7-5644-99D7-4C148334C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03086-F926-3343-8986-9042579D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091D-1822-724C-9AA2-BE21E4C8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ACAE9-C3A5-604B-9C23-C0B8E9E7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1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59F9-64FE-ED4E-B46B-B83964BD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26580-4F63-E743-AD5D-7D00515E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F112-6B3D-E74A-953D-E97E2E3E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8D915-C518-484A-A88A-271A071F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1469E-C3C1-4640-8589-5AEA48DC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E891-8AAE-1E4C-B671-BF6A3F2A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62BC-72D0-0B4A-A33F-FE7A588A9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F6949-A069-3C41-BE1F-885C4CCC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3DD80-67A6-2C4B-826E-62836FBB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9CB7D-E63A-994E-B57C-530A0A00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5F9E-30E7-0B40-949C-D6D415EA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E9C4-B654-824B-8788-C28253492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E176D-0692-6C47-B788-EA9C5B455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97C2C-CACD-D84D-BAC5-ED1ACB37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82A28-ECEF-7A4D-B2CA-81AACF70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A3E85-5AF0-BF46-A1DA-70B11F13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0DB3-2D97-9F4C-B138-C81F078E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14BA7-A0F5-1740-B87C-E1E0DF2FA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679DC-AF4D-9D4F-9DBF-210781DF1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31105-6FF1-6645-A198-CF203EB17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5DC3B-911F-F546-B51A-1450B76D7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C6D96-0DC2-D34C-B66C-5A229D4D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D9625-6B3A-5041-96CC-69D6D658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C6B8C-2B1E-3F42-8AAB-1800EE17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7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A286-89D0-6A4A-9E0C-0406637A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A969C-6B59-5147-A6F0-512D741A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8E434-C182-914D-ACD5-1F0C55A4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A124F-90F7-7C42-8E95-8CDB763F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1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7D4FB-98BB-CE46-AF78-2B6075A6F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CC77E-35B8-604E-9F33-E7B63218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F9E21-6978-C344-9BFB-D5785479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968-1E9C-1941-B2B4-4E25CC90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C2D80-DD37-8A40-B8A3-5D9C7DC27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BBD5C-AF15-7F46-8F82-3B24D2B1E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3D248-A8A9-0F49-8AF8-593996E4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AF507-8472-9E4C-BADE-0D633D90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03BE4-E9BE-3547-ACF0-484898E6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5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6602-EC2C-FC4A-B876-630435C2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C4F7B-D16E-0E40-B064-1B7384EB9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6F00D-FC7C-204D-8400-36479D4EE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95FF9-6C91-4140-8B63-45255527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DEF67-4584-804F-9D73-81CA71D0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F20A8-DCEE-364C-A0DF-05F0F1E5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0636F-0884-B048-8AB4-2099D016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BACB9-234F-CC4E-9AC4-C93886323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E71C8-AD83-EC44-8243-BAFABF08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35A52-3231-DB41-9082-AF7E001448A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61AAA-262D-8342-8274-2BA5FC871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22124-F5B1-6C4D-9D6E-B46F1BC79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7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F195-7F37-EB49-9881-B5ECA7B88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Species and trophic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618C5-5D74-2548-B91E-825F5EF94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3510"/>
            <a:ext cx="9144000" cy="105429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October 22, 2019</a:t>
            </a:r>
          </a:p>
        </p:txBody>
      </p:sp>
    </p:spTree>
    <p:extLst>
      <p:ext uri="{BB962C8B-B14F-4D97-AF65-F5344CB8AC3E}">
        <p14:creationId xmlns:p14="http://schemas.microsoft.com/office/powerpoint/2010/main" val="414532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7CC1-F14F-4F4A-A31F-77D65999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traits influence herbivory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342CF-1445-E942-ABDF-9B8F65DA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89" y="1398474"/>
            <a:ext cx="4122621" cy="527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13646B-92AC-9443-8B9C-29F9599F8093}"/>
              </a:ext>
            </a:extLst>
          </p:cNvPr>
          <p:cNvSpPr txBox="1"/>
          <p:nvPr/>
        </p:nvSpPr>
        <p:spPr>
          <a:xfrm>
            <a:off x="8547156" y="6488668"/>
            <a:ext cx="364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Muiruri</a:t>
            </a:r>
            <a:r>
              <a:rPr lang="en-US" dirty="0"/>
              <a:t> et al. (2019) New </a:t>
            </a:r>
            <a:r>
              <a:rPr lang="en-US" dirty="0" err="1"/>
              <a:t>Phytologist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4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2093-358E-7149-9692-8412E92D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herbivory protection and leaf productivity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EF22A-8A8B-A749-B5BF-0DC1B765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739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57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2093-358E-7149-9692-8412E92D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herbivory protection and leaf productivity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EF22A-8A8B-A749-B5BF-0DC1B765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73900" cy="511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BF500A-1657-FB43-898D-A1B885F91130}"/>
              </a:ext>
            </a:extLst>
          </p:cNvPr>
          <p:cNvSpPr txBox="1"/>
          <p:nvPr/>
        </p:nvSpPr>
        <p:spPr>
          <a:xfrm>
            <a:off x="8284191" y="2961564"/>
            <a:ext cx="3480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So maybe plants aren’t fully driving these interactions!</a:t>
            </a:r>
          </a:p>
        </p:txBody>
      </p:sp>
    </p:spTree>
    <p:extLst>
      <p:ext uri="{BB962C8B-B14F-4D97-AF65-F5344CB8AC3E}">
        <p14:creationId xmlns:p14="http://schemas.microsoft.com/office/powerpoint/2010/main" val="192125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88CF-7999-5940-84A3-17C9B9CC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4EBEB-937B-3F4A-A8BA-0BF5E92ED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21ACF-3EE2-0041-A0BE-77AA1773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2" y="0"/>
            <a:ext cx="1130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8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3EE9-1984-404B-9F6E-4CC58744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organisms exert the strongest top-down controls?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5BCF6-03C8-F74E-BCE7-AB4053562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AB393-BE75-A048-A961-AA45C98B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" y="1132307"/>
            <a:ext cx="7861112" cy="5234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FEE86-7513-5F4F-9813-3880FFD12476}"/>
              </a:ext>
            </a:extLst>
          </p:cNvPr>
          <p:cNvSpPr txBox="1"/>
          <p:nvPr/>
        </p:nvSpPr>
        <p:spPr>
          <a:xfrm>
            <a:off x="10307573" y="6488668"/>
            <a:ext cx="18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Borer et al. (2005)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8742A-FF68-C141-97F5-3EEB0DB2F0F7}"/>
              </a:ext>
            </a:extLst>
          </p:cNvPr>
          <p:cNvSpPr txBox="1"/>
          <p:nvPr/>
        </p:nvSpPr>
        <p:spPr>
          <a:xfrm rot="16200000">
            <a:off x="-1492429" y="3140448"/>
            <a:ext cx="460978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Top-down control strength</a:t>
            </a:r>
          </a:p>
        </p:txBody>
      </p:sp>
    </p:spTree>
    <p:extLst>
      <p:ext uri="{BB962C8B-B14F-4D97-AF65-F5344CB8AC3E}">
        <p14:creationId xmlns:p14="http://schemas.microsoft.com/office/powerpoint/2010/main" val="3897626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0272-2D53-3C44-9439-66049D89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flow through trophic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03EEE-4FDB-7F4F-8B89-F9610DAE4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2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968991" y="54592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840327" y="450376"/>
            <a:ext cx="468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Percent production by lower trophic level that is consumed by the higher trophic level</a:t>
            </a:r>
          </a:p>
        </p:txBody>
      </p:sp>
    </p:spTree>
    <p:extLst>
      <p:ext uri="{BB962C8B-B14F-4D97-AF65-F5344CB8AC3E}">
        <p14:creationId xmlns:p14="http://schemas.microsoft.com/office/powerpoint/2010/main" val="3364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7884-466A-9A4F-9E55-AFC71438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a food web?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92BB2-6877-8D42-8CEC-6B5E61AA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59" y="1690688"/>
            <a:ext cx="57654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816B3-C1E6-374B-95FE-F745BF5F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647700"/>
            <a:ext cx="60325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9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968991" y="818192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840327" y="450376"/>
            <a:ext cx="468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amount consumed that is assimilated into the organism (not pooped out)</a:t>
            </a:r>
          </a:p>
        </p:txBody>
      </p:sp>
    </p:spTree>
    <p:extLst>
      <p:ext uri="{BB962C8B-B14F-4D97-AF65-F5344CB8AC3E}">
        <p14:creationId xmlns:p14="http://schemas.microsoft.com/office/powerpoint/2010/main" val="111524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315F-C84F-5C4D-8F6D-146B1FF4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45" y="926617"/>
            <a:ext cx="6810896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Carnivores have 4x greater assimilation efficiencies than herbivores.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3C80A-D565-204D-9177-03ED7B58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55" y="2352986"/>
            <a:ext cx="6058404" cy="40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64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1009934" y="1637058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922213" y="1392072"/>
            <a:ext cx="468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amount assimilated that is not respired</a:t>
            </a:r>
          </a:p>
        </p:txBody>
      </p:sp>
    </p:spTree>
    <p:extLst>
      <p:ext uri="{BB962C8B-B14F-4D97-AF65-F5344CB8AC3E}">
        <p14:creationId xmlns:p14="http://schemas.microsoft.com/office/powerpoint/2010/main" val="149023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07559-C003-554F-A0F1-56DD887C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65100"/>
            <a:ext cx="60706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4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409431" y="2319447"/>
            <a:ext cx="6714699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7240660" y="2142699"/>
            <a:ext cx="468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Efficiency of the trophic level</a:t>
            </a:r>
          </a:p>
        </p:txBody>
      </p:sp>
    </p:spTree>
    <p:extLst>
      <p:ext uri="{BB962C8B-B14F-4D97-AF65-F5344CB8AC3E}">
        <p14:creationId xmlns:p14="http://schemas.microsoft.com/office/powerpoint/2010/main" val="384589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33BE-3508-5247-BB99-7E3974D4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what is the largest food chain you can create?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AA8E-05F7-8949-8C85-DB6D91EF8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2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33BE-3508-5247-BB99-7E3974D4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what is the largest food chain you can create?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AA8E-05F7-8949-8C85-DB6D91EF8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82988"/>
            <a:ext cx="10515600" cy="10066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is characteristic about the longest ones?</a:t>
            </a:r>
          </a:p>
        </p:txBody>
      </p:sp>
    </p:spTree>
    <p:extLst>
      <p:ext uri="{BB962C8B-B14F-4D97-AF65-F5344CB8AC3E}">
        <p14:creationId xmlns:p14="http://schemas.microsoft.com/office/powerpoint/2010/main" val="1245999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F3DA-95F9-C841-8450-D04F72C7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chemeClr val="accent2"/>
                </a:solidFill>
              </a:rPr>
              <a:t>nutrient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energy</a:t>
            </a:r>
            <a:r>
              <a:rPr lang="en-US" dirty="0"/>
              <a:t> flow differ?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0605-ED7E-8047-825B-D7D5B8F93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06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6CE-4770-8443-B5FD-F25AA095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Herbivores speed nutrient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E738C-7045-4F41-84E1-64AD3D2B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7" y="1886827"/>
            <a:ext cx="10740883" cy="49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7884-466A-9A4F-9E55-AFC71438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controls these interactions?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92BB2-6877-8D42-8CEC-6B5E61AA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59" y="1690688"/>
            <a:ext cx="57654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5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3A74-EA90-5B43-A5E4-F19EA2EA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Species-level impacts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489D1-7C46-3246-80D4-A28A0AD28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4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EDFD-C945-3345-B6AC-1C39EB17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1440"/>
            <a:ext cx="10515600" cy="2852737"/>
          </a:xfrm>
        </p:spPr>
        <p:txBody>
          <a:bodyPr/>
          <a:lstStyle/>
          <a:p>
            <a:r>
              <a:rPr lang="en-US" dirty="0"/>
              <a:t>Some species have larger impacts on ecosystem processes than others. </a:t>
            </a:r>
            <a:r>
              <a:rPr lang="en-US" dirty="0">
                <a:solidFill>
                  <a:srgbClr val="FF0000"/>
                </a:solidFill>
              </a:rPr>
              <a:t>Agree/disagree? </a:t>
            </a:r>
            <a:r>
              <a:rPr lang="en-US" dirty="0">
                <a:solidFill>
                  <a:srgbClr val="7030A0"/>
                </a:solidFill>
              </a:rPr>
              <a:t>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A8C6A-4F59-EE4B-ACE1-BFBAF7CD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333417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66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3D9E-DB73-3F48-8E51-64CB9C9F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species drive ecosystem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D6D93-C3CA-B94C-9492-2751869F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206103"/>
            <a:ext cx="6273800" cy="36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E472E-41A8-ED42-87BE-AC1C1CF21EFF}"/>
              </a:ext>
            </a:extLst>
          </p:cNvPr>
          <p:cNvSpPr txBox="1"/>
          <p:nvPr/>
        </p:nvSpPr>
        <p:spPr>
          <a:xfrm>
            <a:off x="4786186" y="5825603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Species Richness</a:t>
            </a:r>
          </a:p>
        </p:txBody>
      </p:sp>
    </p:spTree>
    <p:extLst>
      <p:ext uri="{BB962C8B-B14F-4D97-AF65-F5344CB8AC3E}">
        <p14:creationId xmlns:p14="http://schemas.microsoft.com/office/powerpoint/2010/main" val="1410494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A80D-8D7C-A84D-B94C-2CF22180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might be dependent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F362C-6F23-9E4A-9320-96317E7A6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5572" y="1690688"/>
            <a:ext cx="4080856" cy="4587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9E79D-596D-2742-B60B-79B461D8B249}"/>
              </a:ext>
            </a:extLst>
          </p:cNvPr>
          <p:cNvSpPr txBox="1"/>
          <p:nvPr/>
        </p:nvSpPr>
        <p:spPr>
          <a:xfrm>
            <a:off x="3903259" y="6358183"/>
            <a:ext cx="488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Years since dominant species removal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F4ABA-77FF-F447-82A0-07844A999918}"/>
              </a:ext>
            </a:extLst>
          </p:cNvPr>
          <p:cNvSpPr txBox="1"/>
          <p:nvPr/>
        </p:nvSpPr>
        <p:spPr>
          <a:xfrm rot="16200000">
            <a:off x="1681717" y="3722718"/>
            <a:ext cx="474771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Process difference from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58336-477A-D24D-AB52-BA4EFB5A44EA}"/>
              </a:ext>
            </a:extLst>
          </p:cNvPr>
          <p:cNvSpPr/>
          <p:nvPr/>
        </p:nvSpPr>
        <p:spPr>
          <a:xfrm>
            <a:off x="5254388" y="2415654"/>
            <a:ext cx="2729552" cy="3521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53943-5ECB-2B48-9369-FE25CAC9D76A}"/>
              </a:ext>
            </a:extLst>
          </p:cNvPr>
          <p:cNvSpPr txBox="1"/>
          <p:nvPr/>
        </p:nvSpPr>
        <p:spPr>
          <a:xfrm>
            <a:off x="10358293" y="6488668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260073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A80D-8D7C-A84D-B94C-2CF22180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might be dependent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F362C-6F23-9E4A-9320-96317E7A6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5572" y="1690688"/>
            <a:ext cx="4080856" cy="4587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9E79D-596D-2742-B60B-79B461D8B249}"/>
              </a:ext>
            </a:extLst>
          </p:cNvPr>
          <p:cNvSpPr txBox="1"/>
          <p:nvPr/>
        </p:nvSpPr>
        <p:spPr>
          <a:xfrm>
            <a:off x="3903259" y="6358183"/>
            <a:ext cx="488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Years since dominant species removal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F4ABA-77FF-F447-82A0-07844A999918}"/>
              </a:ext>
            </a:extLst>
          </p:cNvPr>
          <p:cNvSpPr txBox="1"/>
          <p:nvPr/>
        </p:nvSpPr>
        <p:spPr>
          <a:xfrm rot="16200000">
            <a:off x="1681717" y="3722718"/>
            <a:ext cx="474771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Process difference from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3D4A6-22B3-D242-8158-EB1C471B5BF2}"/>
              </a:ext>
            </a:extLst>
          </p:cNvPr>
          <p:cNvSpPr txBox="1"/>
          <p:nvPr/>
        </p:nvSpPr>
        <p:spPr>
          <a:xfrm>
            <a:off x="8292985" y="3014832"/>
            <a:ext cx="31892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Community is filling the niche of the dominant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1A413-4112-BE48-ADA7-8F1A433E6ACD}"/>
              </a:ext>
            </a:extLst>
          </p:cNvPr>
          <p:cNvSpPr txBox="1"/>
          <p:nvPr/>
        </p:nvSpPr>
        <p:spPr>
          <a:xfrm>
            <a:off x="10358293" y="6488668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43087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DC7E-9F0F-6649-A5B1-91CE6EE5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 species drive ecosystem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7DE37-E8B3-7945-BA79-CE585F5F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2078627"/>
            <a:ext cx="6337300" cy="3771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A0D88-06F9-804A-A34F-7F64BC434153}"/>
              </a:ext>
            </a:extLst>
          </p:cNvPr>
          <p:cNvSpPr txBox="1"/>
          <p:nvPr/>
        </p:nvSpPr>
        <p:spPr>
          <a:xfrm rot="16200000">
            <a:off x="1674316" y="3733745"/>
            <a:ext cx="2506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Ecosystem process</a:t>
            </a:r>
          </a:p>
        </p:txBody>
      </p:sp>
    </p:spTree>
    <p:extLst>
      <p:ext uri="{BB962C8B-B14F-4D97-AF65-F5344CB8AC3E}">
        <p14:creationId xmlns:p14="http://schemas.microsoft.com/office/powerpoint/2010/main" val="4246673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EE39-3D4D-5847-9125-2796CAB6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Keystones have importance that outweighs abundance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A73B0-7B5B-674B-A1E8-557EF2B1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02" y="1690688"/>
            <a:ext cx="6555196" cy="4957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8E6FA-CB02-F249-B673-FDCAA57B6D7C}"/>
              </a:ext>
            </a:extLst>
          </p:cNvPr>
          <p:cNvSpPr txBox="1"/>
          <p:nvPr/>
        </p:nvSpPr>
        <p:spPr>
          <a:xfrm>
            <a:off x="10233579" y="648866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et al. (1996)</a:t>
            </a:r>
          </a:p>
        </p:txBody>
      </p:sp>
    </p:spTree>
    <p:extLst>
      <p:ext uri="{BB962C8B-B14F-4D97-AF65-F5344CB8AC3E}">
        <p14:creationId xmlns:p14="http://schemas.microsoft.com/office/powerpoint/2010/main" val="1679752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4E6F-9D74-B449-AD50-8BDAD4DD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F1F0F-FA95-F549-85F8-AA29E3DE8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9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73B1-C14C-D14A-83E4-093DC776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types describe the life history strategy of a species…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B420BD-BBE8-774B-A470-25E05700B4A4}"/>
              </a:ext>
            </a:extLst>
          </p:cNvPr>
          <p:cNvSpPr/>
          <p:nvPr/>
        </p:nvSpPr>
        <p:spPr>
          <a:xfrm>
            <a:off x="3837859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2B0C4F-849B-D34A-B684-4A19E986525C}"/>
              </a:ext>
            </a:extLst>
          </p:cNvPr>
          <p:cNvSpPr/>
          <p:nvPr/>
        </p:nvSpPr>
        <p:spPr>
          <a:xfrm>
            <a:off x="838200" y="2402006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Moon 4">
            <a:extLst>
              <a:ext uri="{FF2B5EF4-FFF2-40B4-BE49-F238E27FC236}">
                <a16:creationId xmlns:a16="http://schemas.microsoft.com/office/drawing/2014/main" id="{D4B8E267-8594-B548-99C8-44AFAC18FAFC}"/>
              </a:ext>
            </a:extLst>
          </p:cNvPr>
          <p:cNvSpPr/>
          <p:nvPr/>
        </p:nvSpPr>
        <p:spPr>
          <a:xfrm>
            <a:off x="5322635" y="2402006"/>
            <a:ext cx="1351129" cy="1705970"/>
          </a:xfrm>
          <a:prstGeom prst="moon">
            <a:avLst>
              <a:gd name="adj" fmla="val 875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57C8F4-344B-5746-AD72-8DE9D6E97ECC}"/>
              </a:ext>
            </a:extLst>
          </p:cNvPr>
          <p:cNvSpPr/>
          <p:nvPr/>
        </p:nvSpPr>
        <p:spPr>
          <a:xfrm>
            <a:off x="1571197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4547F-3F1A-8246-8C63-BC16BF444E0F}"/>
              </a:ext>
            </a:extLst>
          </p:cNvPr>
          <p:cNvSpPr/>
          <p:nvPr/>
        </p:nvSpPr>
        <p:spPr>
          <a:xfrm>
            <a:off x="6283665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09A4A905-08D7-8E4F-BB92-5B508A4D8B82}"/>
              </a:ext>
            </a:extLst>
          </p:cNvPr>
          <p:cNvSpPr/>
          <p:nvPr/>
        </p:nvSpPr>
        <p:spPr>
          <a:xfrm>
            <a:off x="3398288" y="2402006"/>
            <a:ext cx="1269242" cy="3098042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83C982-4456-5D4F-ACDD-96B28BFEFE80}"/>
              </a:ext>
            </a:extLst>
          </p:cNvPr>
          <p:cNvCxnSpPr/>
          <p:nvPr/>
        </p:nvCxnSpPr>
        <p:spPr>
          <a:xfrm flipV="1">
            <a:off x="6673764" y="3466531"/>
            <a:ext cx="395782" cy="48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143AD8-7368-9145-A8FA-5FAE888CC455}"/>
              </a:ext>
            </a:extLst>
          </p:cNvPr>
          <p:cNvCxnSpPr/>
          <p:nvPr/>
        </p:nvCxnSpPr>
        <p:spPr>
          <a:xfrm>
            <a:off x="6673764" y="3254991"/>
            <a:ext cx="197891" cy="4537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5B1F26-3178-5940-8144-DB7C180E3942}"/>
              </a:ext>
            </a:extLst>
          </p:cNvPr>
          <p:cNvCxnSpPr/>
          <p:nvPr/>
        </p:nvCxnSpPr>
        <p:spPr>
          <a:xfrm flipH="1">
            <a:off x="7004511" y="2634871"/>
            <a:ext cx="11518" cy="9195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C77EE2-646E-7E49-882C-46B915721F61}"/>
              </a:ext>
            </a:extLst>
          </p:cNvPr>
          <p:cNvCxnSpPr/>
          <p:nvPr/>
        </p:nvCxnSpPr>
        <p:spPr>
          <a:xfrm flipV="1">
            <a:off x="7069546" y="3309582"/>
            <a:ext cx="725040" cy="1723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D92EAD-14F9-BF40-AAA1-6694DE027256}"/>
              </a:ext>
            </a:extLst>
          </p:cNvPr>
          <p:cNvCxnSpPr/>
          <p:nvPr/>
        </p:nvCxnSpPr>
        <p:spPr>
          <a:xfrm flipV="1">
            <a:off x="6574818" y="2482258"/>
            <a:ext cx="171450" cy="127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5125F0-1BF8-E74F-A78C-662EA5968EDA}"/>
              </a:ext>
            </a:extLst>
          </p:cNvPr>
          <p:cNvCxnSpPr/>
          <p:nvPr/>
        </p:nvCxnSpPr>
        <p:spPr>
          <a:xfrm flipV="1">
            <a:off x="6695659" y="2185099"/>
            <a:ext cx="472833" cy="8037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639204-AE3A-B342-AC36-5A16250BCA9F}"/>
              </a:ext>
            </a:extLst>
          </p:cNvPr>
          <p:cNvCxnSpPr/>
          <p:nvPr/>
        </p:nvCxnSpPr>
        <p:spPr>
          <a:xfrm>
            <a:off x="7267438" y="3109984"/>
            <a:ext cx="85302" cy="285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2CC129-ED46-A749-A0D1-00AF20BA33CA}"/>
              </a:ext>
            </a:extLst>
          </p:cNvPr>
          <p:cNvCxnSpPr/>
          <p:nvPr/>
        </p:nvCxnSpPr>
        <p:spPr>
          <a:xfrm flipH="1">
            <a:off x="7310089" y="2586979"/>
            <a:ext cx="194479" cy="6658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E1571F-695B-1D45-B05E-6B3C9354715D}"/>
              </a:ext>
            </a:extLst>
          </p:cNvPr>
          <p:cNvCxnSpPr/>
          <p:nvPr/>
        </p:nvCxnSpPr>
        <p:spPr>
          <a:xfrm>
            <a:off x="6772709" y="3865728"/>
            <a:ext cx="349719" cy="2968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E3AEFB1-11DC-CF43-BCD9-C4763BF52D4A}"/>
              </a:ext>
            </a:extLst>
          </p:cNvPr>
          <p:cNvSpPr/>
          <p:nvPr/>
        </p:nvSpPr>
        <p:spPr>
          <a:xfrm>
            <a:off x="7833814" y="4094329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9275415-818B-5B4A-95EC-604ED8C3706A}"/>
              </a:ext>
            </a:extLst>
          </p:cNvPr>
          <p:cNvSpPr/>
          <p:nvPr/>
        </p:nvSpPr>
        <p:spPr>
          <a:xfrm>
            <a:off x="9924764" y="4477355"/>
            <a:ext cx="982639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6C7ACB2-6EF5-014D-B8C2-A9127021FA7A}"/>
              </a:ext>
            </a:extLst>
          </p:cNvPr>
          <p:cNvSpPr/>
          <p:nvPr/>
        </p:nvSpPr>
        <p:spPr>
          <a:xfrm rot="805786" flipH="1">
            <a:off x="10870812" y="4536744"/>
            <a:ext cx="791695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A7FEB07-CE9F-214D-A313-D03A6E895582}"/>
              </a:ext>
            </a:extLst>
          </p:cNvPr>
          <p:cNvSpPr/>
          <p:nvPr/>
        </p:nvSpPr>
        <p:spPr>
          <a:xfrm>
            <a:off x="10880107" y="4413170"/>
            <a:ext cx="51747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18977AB-5334-0E4C-BF9E-3769CDC7618D}"/>
              </a:ext>
            </a:extLst>
          </p:cNvPr>
          <p:cNvSpPr/>
          <p:nvPr/>
        </p:nvSpPr>
        <p:spPr>
          <a:xfrm>
            <a:off x="8985916" y="4558351"/>
            <a:ext cx="1897035" cy="2336538"/>
          </a:xfrm>
          <a:prstGeom prst="arc">
            <a:avLst>
              <a:gd name="adj1" fmla="val 16260728"/>
              <a:gd name="adj2" fmla="val 21273581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3F48A8-4EE3-9C44-B4B8-27A04266C705}"/>
              </a:ext>
            </a:extLst>
          </p:cNvPr>
          <p:cNvSpPr txBox="1"/>
          <p:nvPr/>
        </p:nvSpPr>
        <p:spPr>
          <a:xfrm>
            <a:off x="927266" y="6073254"/>
            <a:ext cx="1677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Broadleaf 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05AE7-E57F-A140-A116-726F5F0365B4}"/>
              </a:ext>
            </a:extLst>
          </p:cNvPr>
          <p:cNvSpPr txBox="1"/>
          <p:nvPr/>
        </p:nvSpPr>
        <p:spPr>
          <a:xfrm>
            <a:off x="5524733" y="6073254"/>
            <a:ext cx="176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Deciduous tree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5D54A-98AA-7045-8B08-0714E7AF7D65}"/>
              </a:ext>
            </a:extLst>
          </p:cNvPr>
          <p:cNvSpPr txBox="1"/>
          <p:nvPr/>
        </p:nvSpPr>
        <p:spPr>
          <a:xfrm>
            <a:off x="3205271" y="6073254"/>
            <a:ext cx="1803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Needleleaf</a:t>
            </a:r>
            <a:r>
              <a:rPr lang="en-US" sz="2000" dirty="0"/>
              <a:t> tree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2ED79A-20D7-464D-B871-7A07431DB273}"/>
              </a:ext>
            </a:extLst>
          </p:cNvPr>
          <p:cNvSpPr txBox="1"/>
          <p:nvPr/>
        </p:nvSpPr>
        <p:spPr>
          <a:xfrm>
            <a:off x="8363354" y="607325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Shrub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C1BDF-6AE1-A64C-91A5-CA7FAE2278D8}"/>
              </a:ext>
            </a:extLst>
          </p:cNvPr>
          <p:cNvSpPr txBox="1"/>
          <p:nvPr/>
        </p:nvSpPr>
        <p:spPr>
          <a:xfrm>
            <a:off x="10481820" y="6073254"/>
            <a:ext cx="756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Grass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054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A298-CC44-AD40-9D75-AA8CD4A8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this can influence ecosystem processes…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D6234-902A-A140-BE19-12492E24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618196"/>
            <a:ext cx="6096000" cy="313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9BEB0-410E-784B-A856-C65F4AACD07A}"/>
              </a:ext>
            </a:extLst>
          </p:cNvPr>
          <p:cNvSpPr txBox="1"/>
          <p:nvPr/>
        </p:nvSpPr>
        <p:spPr>
          <a:xfrm>
            <a:off x="4447952" y="5755096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Number of species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641C6-DDEC-9645-B9A7-A042600F0086}"/>
              </a:ext>
            </a:extLst>
          </p:cNvPr>
          <p:cNvSpPr txBox="1"/>
          <p:nvPr/>
        </p:nvSpPr>
        <p:spPr>
          <a:xfrm rot="16200000">
            <a:off x="1253139" y="3894258"/>
            <a:ext cx="3276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Ecosystem Process</a:t>
            </a:r>
          </a:p>
        </p:txBody>
      </p:sp>
    </p:spTree>
    <p:extLst>
      <p:ext uri="{BB962C8B-B14F-4D97-AF65-F5344CB8AC3E}">
        <p14:creationId xmlns:p14="http://schemas.microsoft.com/office/powerpoint/2010/main" val="135864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EF69-40E8-1A48-953A-968F53ED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up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6E96B-B4A0-5443-B54A-59E7F96E8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E7A4-7E56-9849-8875-D89D1733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…such as biomass…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322F9-06EA-F240-8198-C6160C5C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600458"/>
            <a:ext cx="10437767" cy="52575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3D5FB2-4F62-C64A-B042-5020BC782D77}"/>
              </a:ext>
            </a:extLst>
          </p:cNvPr>
          <p:cNvSpPr/>
          <p:nvPr/>
        </p:nvSpPr>
        <p:spPr>
          <a:xfrm>
            <a:off x="4558937" y="1345474"/>
            <a:ext cx="6794863" cy="4585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1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0424-CE65-7C4A-BCEB-F84C0389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supply…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7FDF9-ECD8-F145-B214-10B43411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973"/>
            <a:ext cx="121666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7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5A386-9568-B04B-B083-88D6D813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600458"/>
            <a:ext cx="10437767" cy="52575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A5D822-85F3-6B46-8567-DD7127DE278F}"/>
              </a:ext>
            </a:extLst>
          </p:cNvPr>
          <p:cNvSpPr/>
          <p:nvPr/>
        </p:nvSpPr>
        <p:spPr>
          <a:xfrm>
            <a:off x="838200" y="1371599"/>
            <a:ext cx="6794863" cy="4585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55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A2A84CEB-E6B8-3747-B276-672D044E8B88}"/>
              </a:ext>
            </a:extLst>
          </p:cNvPr>
          <p:cNvGrpSpPr>
            <a:grpSpLocks/>
          </p:cNvGrpSpPr>
          <p:nvPr/>
        </p:nvGrpSpPr>
        <p:grpSpPr bwMode="auto">
          <a:xfrm>
            <a:off x="1249680" y="2083526"/>
            <a:ext cx="5541963" cy="4162425"/>
            <a:chOff x="152400" y="2514600"/>
            <a:chExt cx="5541963" cy="416242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BC766C-88E7-1E44-99C4-153B7F709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590800"/>
              <a:ext cx="5541963" cy="408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6E9B80-E829-3948-9644-5FE6F9D013D7}"/>
                </a:ext>
              </a:extLst>
            </p:cNvPr>
            <p:cNvSpPr/>
            <p:nvPr/>
          </p:nvSpPr>
          <p:spPr>
            <a:xfrm>
              <a:off x="1447800" y="25146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6C4422-AA83-6E42-9FD4-2832A8C7350E}"/>
                </a:ext>
              </a:extLst>
            </p:cNvPr>
            <p:cNvSpPr/>
            <p:nvPr/>
          </p:nvSpPr>
          <p:spPr>
            <a:xfrm>
              <a:off x="2209800" y="43434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30CB20-6AC7-D642-8C31-F9BE9172E824}"/>
                </a:ext>
              </a:extLst>
            </p:cNvPr>
            <p:cNvSpPr/>
            <p:nvPr/>
          </p:nvSpPr>
          <p:spPr>
            <a:xfrm>
              <a:off x="3200400" y="45720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3A9757-5294-4540-99D1-E1E8963DF7EE}"/>
                </a:ext>
              </a:extLst>
            </p:cNvPr>
            <p:cNvSpPr/>
            <p:nvPr/>
          </p:nvSpPr>
          <p:spPr>
            <a:xfrm>
              <a:off x="3962400" y="5029200"/>
              <a:ext cx="609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3BE61B-BB1C-044C-B4BE-B5CCA16B7018}"/>
                </a:ext>
              </a:extLst>
            </p:cNvPr>
            <p:cNvSpPr/>
            <p:nvPr/>
          </p:nvSpPr>
          <p:spPr>
            <a:xfrm>
              <a:off x="4953000" y="4648200"/>
              <a:ext cx="609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7B3EB4A3-236A-9D40-AF60-E2C80CD8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9280" y="3759926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99E649C1-A0CC-FD49-9D9C-F2BB4E0F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880" y="6198326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(Jones &amp; Lawton 1995)</a:t>
            </a:r>
          </a:p>
        </p:txBody>
      </p:sp>
    </p:spTree>
    <p:extLst>
      <p:ext uri="{BB962C8B-B14F-4D97-AF65-F5344CB8AC3E}">
        <p14:creationId xmlns:p14="http://schemas.microsoft.com/office/powerpoint/2010/main" val="4082798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BC766C-88E7-1E44-99C4-153B7F70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9680" y="2159726"/>
            <a:ext cx="5541963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B3EB4A3-236A-9D40-AF60-E2C80CD8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9280" y="3759926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99E649C1-A0CC-FD49-9D9C-F2BB4E0F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880" y="6198326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(Jones &amp; Lawton 1995)</a:t>
            </a:r>
          </a:p>
        </p:txBody>
      </p:sp>
    </p:spTree>
    <p:extLst>
      <p:ext uri="{BB962C8B-B14F-4D97-AF65-F5344CB8AC3E}">
        <p14:creationId xmlns:p14="http://schemas.microsoft.com/office/powerpoint/2010/main" val="1838202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8399-2C0D-5244-93F5-F783EE3C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…biophysics…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16AB5-733E-EC47-B657-46698CB3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307590"/>
            <a:ext cx="119126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3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2952-BA1A-8149-A84C-6934FA5E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…trophic dynamics…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F820B-FBA9-0549-B318-D41FA4758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333500"/>
            <a:ext cx="11950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00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BA2-47DB-C84A-9A7F-0AC4345C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disturbance regimes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2EB22-7242-4E46-B3AF-F5C80D11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0788"/>
            <a:ext cx="5279750" cy="5170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36FFDE-AC11-FF4E-806C-4029483B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45" y="1410788"/>
            <a:ext cx="52705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FA904-7A5C-6640-BF6D-670AB6F2DBA1}"/>
              </a:ext>
            </a:extLst>
          </p:cNvPr>
          <p:cNvSpPr txBox="1"/>
          <p:nvPr/>
        </p:nvSpPr>
        <p:spPr>
          <a:xfrm>
            <a:off x="6662057" y="4049486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Bromus</a:t>
            </a:r>
            <a:r>
              <a:rPr lang="en-US" i="1" dirty="0"/>
              <a:t> tectorum </a:t>
            </a:r>
            <a:r>
              <a:rPr lang="en-US" dirty="0"/>
              <a:t>(</a:t>
            </a:r>
            <a:r>
              <a:rPr lang="en-US" dirty="0" err="1"/>
              <a:t>cheatgrass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90B4A-C860-124E-B88E-23D30B0A294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145" y="4418818"/>
            <a:ext cx="3039291" cy="2279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BCFEB-BD3E-2F49-BF07-F83B52EFBA46}"/>
              </a:ext>
            </a:extLst>
          </p:cNvPr>
          <p:cNvSpPr txBox="1"/>
          <p:nvPr/>
        </p:nvSpPr>
        <p:spPr>
          <a:xfrm>
            <a:off x="9640389" y="4741817"/>
            <a:ext cx="184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Sagebrush steppe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C202F-0D3B-EE42-9749-4870CDB1C886}"/>
              </a:ext>
            </a:extLst>
          </p:cNvPr>
          <p:cNvSpPr txBox="1"/>
          <p:nvPr/>
        </p:nvSpPr>
        <p:spPr>
          <a:xfrm>
            <a:off x="10331106" y="6488668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Whisenant</a:t>
            </a:r>
            <a:r>
              <a:rPr lang="en-US" dirty="0"/>
              <a:t> (1989)</a:t>
            </a:r>
          </a:p>
        </p:txBody>
      </p:sp>
    </p:spTree>
    <p:extLst>
      <p:ext uri="{BB962C8B-B14F-4D97-AF65-F5344CB8AC3E}">
        <p14:creationId xmlns:p14="http://schemas.microsoft.com/office/powerpoint/2010/main" val="1265363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3BB6D-DC51-E045-A7EA-9240C2E5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0F832-0B8F-424B-9876-4005D9E20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3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98DB-EDC9-D542-B75F-2B6BCC9F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Biodiversity – 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13E84-1610-F54B-9544-E9BE389E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7030A0"/>
                </a:solidFill>
              </a:rPr>
              <a:t>Richness (R)</a:t>
            </a:r>
            <a:r>
              <a:rPr lang="en-US" sz="3600" dirty="0"/>
              <a:t>: total number of species in a given area</a:t>
            </a:r>
          </a:p>
          <a:p>
            <a:r>
              <a:rPr lang="en-US" sz="3600" dirty="0">
                <a:solidFill>
                  <a:srgbClr val="7030A0"/>
                </a:solidFill>
              </a:rPr>
              <a:t>Evenness (E)</a:t>
            </a:r>
            <a:r>
              <a:rPr lang="en-US" sz="3600" dirty="0"/>
              <a:t>: relative abundance of the species present</a:t>
            </a:r>
          </a:p>
          <a:p>
            <a:r>
              <a:rPr lang="en-US" sz="3600" dirty="0"/>
              <a:t>Species </a:t>
            </a:r>
            <a:r>
              <a:rPr lang="en-US" sz="3600" dirty="0">
                <a:solidFill>
                  <a:srgbClr val="7030A0"/>
                </a:solidFill>
              </a:rPr>
              <a:t>diversity (D)</a:t>
            </a:r>
            <a:r>
              <a:rPr lang="en-US" sz="3600" dirty="0"/>
              <a:t>: a combination of richness and evenness (D = R * E)</a:t>
            </a:r>
          </a:p>
          <a:p>
            <a:pPr lvl="1"/>
            <a:r>
              <a:rPr lang="en-US" sz="3200" dirty="0"/>
              <a:t>Larger if more species</a:t>
            </a:r>
          </a:p>
          <a:p>
            <a:pPr lvl="1"/>
            <a:r>
              <a:rPr lang="en-US" sz="3200" dirty="0"/>
              <a:t>Larger if species are evenly distributed</a:t>
            </a:r>
          </a:p>
        </p:txBody>
      </p:sp>
    </p:spTree>
    <p:extLst>
      <p:ext uri="{BB962C8B-B14F-4D97-AF65-F5344CB8AC3E}">
        <p14:creationId xmlns:p14="http://schemas.microsoft.com/office/powerpoint/2010/main" val="161196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7D54-9C87-C94C-8D9C-374358D7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Herbivory increases with NPP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09829-67D0-A74A-941A-B61ACED4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98" y="1690688"/>
            <a:ext cx="687420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25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16848" y="2398341"/>
          <a:ext cx="614140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0107" y="2743199"/>
            <a:ext cx="5208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community has higher richness?</a:t>
            </a:r>
          </a:p>
          <a:p>
            <a:r>
              <a:rPr lang="en-US" sz="2400" dirty="0"/>
              <a:t>Which community has higher evenness?</a:t>
            </a:r>
          </a:p>
          <a:p>
            <a:r>
              <a:rPr lang="en-US" sz="2400" dirty="0"/>
              <a:t>Which community has greater diversity?</a:t>
            </a:r>
          </a:p>
        </p:txBody>
      </p:sp>
    </p:spTree>
    <p:extLst>
      <p:ext uri="{BB962C8B-B14F-4D97-AF65-F5344CB8AC3E}">
        <p14:creationId xmlns:p14="http://schemas.microsoft.com/office/powerpoint/2010/main" val="2867581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16848" y="2398341"/>
          <a:ext cx="614140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0107" y="2743199"/>
            <a:ext cx="5208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community has higher richness?</a:t>
            </a:r>
          </a:p>
          <a:p>
            <a:r>
              <a:rPr lang="en-US" sz="2400" dirty="0"/>
              <a:t>Which community has higher evenness?</a:t>
            </a:r>
          </a:p>
          <a:p>
            <a:r>
              <a:rPr lang="en-US" sz="2400" dirty="0"/>
              <a:t>Which community has greater diversity?</a:t>
            </a:r>
          </a:p>
        </p:txBody>
      </p:sp>
    </p:spTree>
    <p:extLst>
      <p:ext uri="{BB962C8B-B14F-4D97-AF65-F5344CB8AC3E}">
        <p14:creationId xmlns:p14="http://schemas.microsoft.com/office/powerpoint/2010/main" val="188879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342E-0C52-C44C-8FFD-C5C41453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diversity influence ecosystem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31E24-4473-4840-BB11-DBE7884AE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9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>
            <a:extLst>
              <a:ext uri="{FF2B5EF4-FFF2-40B4-BE49-F238E27FC236}">
                <a16:creationId xmlns:a16="http://schemas.microsoft.com/office/drawing/2014/main" id="{F47111B6-FEAC-AB43-97E8-B3F17C452F39}"/>
              </a:ext>
            </a:extLst>
          </p:cNvPr>
          <p:cNvPicPr>
            <a:picLocks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61914"/>
            <a:ext cx="9067800" cy="673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441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E7ACED-3374-0A48-98DC-C1433FEF8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1644650"/>
            <a:ext cx="5207000" cy="356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DB48C3-A3E1-9D4D-A85B-2DF07FD247DF}"/>
              </a:ext>
            </a:extLst>
          </p:cNvPr>
          <p:cNvSpPr txBox="1"/>
          <p:nvPr/>
        </p:nvSpPr>
        <p:spPr>
          <a:xfrm>
            <a:off x="4885509" y="5213350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Species richness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AB421-B8BC-C241-BC09-C3BB2461BA06}"/>
              </a:ext>
            </a:extLst>
          </p:cNvPr>
          <p:cNvSpPr txBox="1"/>
          <p:nvPr/>
        </p:nvSpPr>
        <p:spPr>
          <a:xfrm>
            <a:off x="10192350" y="6488668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Tilman et al. (1996)</a:t>
            </a:r>
          </a:p>
        </p:txBody>
      </p:sp>
    </p:spTree>
    <p:extLst>
      <p:ext uri="{BB962C8B-B14F-4D97-AF65-F5344CB8AC3E}">
        <p14:creationId xmlns:p14="http://schemas.microsoft.com/office/powerpoint/2010/main" val="1441576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Eutrophication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Competition can increase biodiversity</a:t>
            </a:r>
          </a:p>
          <a:p>
            <a:r>
              <a:rPr lang="en-US" dirty="0"/>
              <a:t>Eutrophication is the increase of nutrients to natural ecosystems</a:t>
            </a:r>
          </a:p>
          <a:p>
            <a:pPr lvl="1"/>
            <a:r>
              <a:rPr lang="en-US" dirty="0"/>
              <a:t>Reduces competition</a:t>
            </a:r>
          </a:p>
          <a:p>
            <a:pPr lvl="1"/>
            <a:r>
              <a:rPr lang="en-US" dirty="0"/>
              <a:t>Enhances the dominance of a few species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1601" y="3705542"/>
            <a:ext cx="4918123" cy="31524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36713" y="4635440"/>
            <a:ext cx="435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 addition causes species loss in Minnesota (</a:t>
            </a:r>
            <a:r>
              <a:rPr lang="en-US" dirty="0" err="1">
                <a:solidFill>
                  <a:srgbClr val="FF0000"/>
                </a:solidFill>
              </a:rPr>
              <a:t>Tilmann</a:t>
            </a:r>
            <a:r>
              <a:rPr lang="en-US" dirty="0">
                <a:solidFill>
                  <a:srgbClr val="FF0000"/>
                </a:solidFill>
              </a:rPr>
              <a:t> et al. (1994))</a:t>
            </a:r>
          </a:p>
        </p:txBody>
      </p:sp>
    </p:spTree>
    <p:extLst>
      <p:ext uri="{BB962C8B-B14F-4D97-AF65-F5344CB8AC3E}">
        <p14:creationId xmlns:p14="http://schemas.microsoft.com/office/powerpoint/2010/main" val="1265261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Eutrophication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131" y="1513267"/>
            <a:ext cx="3811896" cy="5313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75329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Invasive species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7218" cy="4351338"/>
          </a:xfrm>
        </p:spPr>
        <p:txBody>
          <a:bodyPr/>
          <a:lstStyle/>
          <a:p>
            <a:r>
              <a:rPr lang="en-US" dirty="0"/>
              <a:t>Sometimes the competitors are too good, and biodiversity decreases</a:t>
            </a:r>
          </a:p>
          <a:p>
            <a:r>
              <a:rPr lang="en-US" dirty="0"/>
              <a:t>Invasive species possess traits that native species do not have</a:t>
            </a:r>
          </a:p>
          <a:p>
            <a:pPr lvl="1"/>
            <a:r>
              <a:rPr lang="en-US" dirty="0"/>
              <a:t>Enhanced tolerance</a:t>
            </a:r>
          </a:p>
          <a:p>
            <a:pPr lvl="1"/>
            <a:r>
              <a:rPr lang="en-US" dirty="0"/>
              <a:t>Fast reproduction</a:t>
            </a:r>
          </a:p>
          <a:p>
            <a:pPr lvl="1"/>
            <a:r>
              <a:rPr lang="en-US" dirty="0"/>
              <a:t>No predators</a:t>
            </a:r>
          </a:p>
          <a:p>
            <a:pPr lvl="1"/>
            <a:r>
              <a:rPr lang="en-US" dirty="0"/>
              <a:t>No competitors</a:t>
            </a:r>
          </a:p>
          <a:p>
            <a:r>
              <a:rPr lang="en-US" dirty="0"/>
              <a:t>Diversity decreases invasion, invasion decreases diversity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53" y="2251882"/>
            <a:ext cx="4797954" cy="2954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28848" y="5206622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Kudzu in SW US</a:t>
            </a:r>
          </a:p>
        </p:txBody>
      </p:sp>
    </p:spTree>
    <p:extLst>
      <p:ext uri="{BB962C8B-B14F-4D97-AF65-F5344CB8AC3E}">
        <p14:creationId xmlns:p14="http://schemas.microsoft.com/office/powerpoint/2010/main" val="303612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A647-30DB-E44F-A0CD-79F23383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60612"/>
            <a:ext cx="10515600" cy="3701863"/>
          </a:xfrm>
        </p:spPr>
        <p:txBody>
          <a:bodyPr>
            <a:normAutofit/>
          </a:bodyPr>
          <a:lstStyle/>
          <a:p>
            <a:r>
              <a:rPr lang="en-US" dirty="0"/>
              <a:t>Take home: </a:t>
            </a:r>
            <a:r>
              <a:rPr lang="en-US" dirty="0">
                <a:solidFill>
                  <a:srgbClr val="FF0000"/>
                </a:solidFill>
              </a:rPr>
              <a:t>to fully understand ecosystem processes, we need to understand the underlying species level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FA30F-62A1-1641-BD15-77EAEF8A8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4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068E-CC9B-0044-B28C-D860B95D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Herbivore biomass increases with NPP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7F2D9-FC0B-DC48-A47B-6FD7991F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41" y="1690688"/>
            <a:ext cx="6667117" cy="50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4950-AEE0-4B4F-9F3B-506F395D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driven by leaf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F1FC-E916-B04C-90E3-E7C623A5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65" y="1690688"/>
            <a:ext cx="6681869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05786-E302-4F4B-8F2D-9E364B1E1C94}"/>
              </a:ext>
            </a:extLst>
          </p:cNvPr>
          <p:cNvSpPr txBox="1"/>
          <p:nvPr/>
        </p:nvSpPr>
        <p:spPr>
          <a:xfrm>
            <a:off x="9826388" y="3507475"/>
            <a:ext cx="1371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93869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7CC1-F14F-4F4A-A31F-77D65999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traits influence herbivory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342CF-1445-E942-ABDF-9B8F65DA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89" y="1398474"/>
            <a:ext cx="4122621" cy="527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13646B-92AC-9443-8B9C-29F9599F8093}"/>
              </a:ext>
            </a:extLst>
          </p:cNvPr>
          <p:cNvSpPr txBox="1"/>
          <p:nvPr/>
        </p:nvSpPr>
        <p:spPr>
          <a:xfrm>
            <a:off x="8547156" y="6488668"/>
            <a:ext cx="364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Muiruri</a:t>
            </a:r>
            <a:r>
              <a:rPr lang="en-US" dirty="0"/>
              <a:t> et al. (2019) New </a:t>
            </a:r>
            <a:r>
              <a:rPr lang="en-US" dirty="0" err="1"/>
              <a:t>Phytologist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3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6001-543E-A241-B1F7-F6C3DF45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anything other than plants and microbes?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E8C98-3D7C-924E-961D-69455CE6B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107"/>
            <a:ext cx="5576248" cy="4088856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Dominate energy (&gt;95%) and nutrient transfer in terrestrial ecosystems</a:t>
            </a:r>
          </a:p>
          <a:p>
            <a:endParaRPr lang="en-US" sz="4000" dirty="0">
              <a:solidFill>
                <a:srgbClr val="7030A0"/>
              </a:solidFill>
            </a:endParaRPr>
          </a:p>
          <a:p>
            <a:r>
              <a:rPr lang="en-US" sz="4000" dirty="0">
                <a:solidFill>
                  <a:srgbClr val="7030A0"/>
                </a:solidFill>
              </a:rPr>
              <a:t>NPP uncertainty is greater than energy transfer from plants to animals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FC277-EF5A-9D4E-A615-771E70AA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14" y="2415652"/>
            <a:ext cx="4746602" cy="31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8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710</Words>
  <Application>Microsoft Macintosh PowerPoint</Application>
  <PresentationFormat>Widescreen</PresentationFormat>
  <Paragraphs>138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ＭＳ Ｐゴシック</vt:lpstr>
      <vt:lpstr>Arial</vt:lpstr>
      <vt:lpstr>Calibri</vt:lpstr>
      <vt:lpstr>Calibri Light</vt:lpstr>
      <vt:lpstr>Office Theme</vt:lpstr>
      <vt:lpstr>Species and trophic dynamics</vt:lpstr>
      <vt:lpstr>What is the purpose of a food web?</vt:lpstr>
      <vt:lpstr>Who controls these interactions?</vt:lpstr>
      <vt:lpstr>Bottom up controls</vt:lpstr>
      <vt:lpstr>Herbivory increases with NPP</vt:lpstr>
      <vt:lpstr>Herbivore biomass increases with NPP</vt:lpstr>
      <vt:lpstr>Actually driven by leaf production</vt:lpstr>
      <vt:lpstr>Leaf traits influence herbivory</vt:lpstr>
      <vt:lpstr>Why do we care about anything other than plants and microbes?</vt:lpstr>
      <vt:lpstr>Leaf traits influence herbivory</vt:lpstr>
      <vt:lpstr>Trade-off between herbivory protection and leaf productivity </vt:lpstr>
      <vt:lpstr>Trade-off between herbivory protection and leaf productivity </vt:lpstr>
      <vt:lpstr>Top down controls</vt:lpstr>
      <vt:lpstr>PowerPoint Presentation</vt:lpstr>
      <vt:lpstr>What types of organisms exert the strongest top-down controls?</vt:lpstr>
      <vt:lpstr>PowerPoint Presentation</vt:lpstr>
      <vt:lpstr>Energy flow through trophic levels</vt:lpstr>
      <vt:lpstr>PowerPoint Presentation</vt:lpstr>
      <vt:lpstr>PowerPoint Presentation</vt:lpstr>
      <vt:lpstr>PowerPoint Presentation</vt:lpstr>
      <vt:lpstr>PowerPoint Presentation</vt:lpstr>
      <vt:lpstr>Carnivores have 4x greater assimilation efficiencies than herbivores. Why?</vt:lpstr>
      <vt:lpstr>PowerPoint Presentation</vt:lpstr>
      <vt:lpstr>PowerPoint Presentation</vt:lpstr>
      <vt:lpstr>PowerPoint Presentation</vt:lpstr>
      <vt:lpstr>Activity: what is the largest food chain you can create?</vt:lpstr>
      <vt:lpstr>Activity: what is the largest food chain you can create?</vt:lpstr>
      <vt:lpstr>How does nutrient and energy flow differ?</vt:lpstr>
      <vt:lpstr>Herbivores speed nutrient flow</vt:lpstr>
      <vt:lpstr>Species-level impacts</vt:lpstr>
      <vt:lpstr>Some species have larger impacts on ecosystem processes than others. Agree/disagree? Why?</vt:lpstr>
      <vt:lpstr>Dominant species drive ecosystem processes</vt:lpstr>
      <vt:lpstr>Effect might be dependent on time</vt:lpstr>
      <vt:lpstr>Effect might be dependent on time</vt:lpstr>
      <vt:lpstr>Keystone species drive ecosystem processes</vt:lpstr>
      <vt:lpstr>Keystones have importance that outweighs abundance</vt:lpstr>
      <vt:lpstr>Functional types</vt:lpstr>
      <vt:lpstr>Functional types describe the life history strategy of a species…</vt:lpstr>
      <vt:lpstr>…and this can influence ecosystem processes…</vt:lpstr>
      <vt:lpstr>…such as biomass…</vt:lpstr>
      <vt:lpstr>…nutrient supply…</vt:lpstr>
      <vt:lpstr>…nutrient turnover…</vt:lpstr>
      <vt:lpstr>…nutrient turnover…</vt:lpstr>
      <vt:lpstr>…nutrient turnover…</vt:lpstr>
      <vt:lpstr>…biophysics…</vt:lpstr>
      <vt:lpstr>…trophic dynamics…</vt:lpstr>
      <vt:lpstr>…and disturbance regimes</vt:lpstr>
      <vt:lpstr>Biodiversity</vt:lpstr>
      <vt:lpstr>Biodiversity – some definitions</vt:lpstr>
      <vt:lpstr>PowerPoint Presentation</vt:lpstr>
      <vt:lpstr>PowerPoint Presentation</vt:lpstr>
      <vt:lpstr>How does diversity influence ecosystem services?</vt:lpstr>
      <vt:lpstr>PowerPoint Presentation</vt:lpstr>
      <vt:lpstr>PowerPoint Presentation</vt:lpstr>
      <vt:lpstr>Threats to biodiversity: Eutrophication</vt:lpstr>
      <vt:lpstr>Threats to biodiversity: Eutrophication</vt:lpstr>
      <vt:lpstr>Threats to biodiversity: Invasive species</vt:lpstr>
      <vt:lpstr>Take home: to fully understand ecosystem processes, we need to understand the underlying species level processes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58</cp:revision>
  <dcterms:created xsi:type="dcterms:W3CDTF">2019-10-20T16:50:33Z</dcterms:created>
  <dcterms:modified xsi:type="dcterms:W3CDTF">2019-10-22T14:17:22Z</dcterms:modified>
</cp:coreProperties>
</file>